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21"/>
  </p:notesMasterIdLst>
  <p:handoutMasterIdLst>
    <p:handoutMasterId r:id="rId22"/>
  </p:handoutMasterIdLst>
  <p:sldIdLst>
    <p:sldId id="257" r:id="rId2"/>
    <p:sldId id="258" r:id="rId3"/>
    <p:sldId id="259" r:id="rId4"/>
    <p:sldId id="260" r:id="rId5"/>
    <p:sldId id="277" r:id="rId6"/>
    <p:sldId id="261" r:id="rId7"/>
    <p:sldId id="278" r:id="rId8"/>
    <p:sldId id="262" r:id="rId9"/>
    <p:sldId id="275" r:id="rId10"/>
    <p:sldId id="276" r:id="rId11"/>
    <p:sldId id="265" r:id="rId12"/>
    <p:sldId id="266" r:id="rId13"/>
    <p:sldId id="263" r:id="rId14"/>
    <p:sldId id="264" r:id="rId15"/>
    <p:sldId id="267" r:id="rId16"/>
    <p:sldId id="269" r:id="rId17"/>
    <p:sldId id="268" r:id="rId18"/>
    <p:sldId id="273" r:id="rId19"/>
    <p:sldId id="274" r:id="rId20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B928736-AA0B-442D-A1AF-8261F7034BF9}" type="datetime1">
              <a:rPr lang="pt-PT" smtClean="0"/>
              <a:t>13/01/2021</a:t>
            </a:fld>
            <a:endParaRPr lang="en-US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D4F8076-E201-4AD9-9292-9CDC6E4C499D}" type="datetime1">
              <a:rPr lang="pt-PT" smtClean="0"/>
              <a:t>13/01/2021</a:t>
            </a:fld>
            <a:endParaRPr lang="en-US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/>
              <a:t>Clique para editar os Estilos de texto do modelo global</a:t>
            </a:r>
            <a:endParaRPr lang="en-US"/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t-pt" dirty="0"/>
              <a:t>Clique para editar o estilo do título do Modelo Global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3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pt-PT"/>
              <a:t>Clique para editar o estilo de subtítulo do Modelo Global</a:t>
            </a:r>
            <a:endParaRPr lang="en-US" dirty="0"/>
          </a:p>
        </p:txBody>
      </p:sp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CED0CAB-5C98-4633-8227-766380E8BC6E}" type="datetime1">
              <a:rPr lang="pt-PT" smtClean="0"/>
              <a:t>13/01/2021</a:t>
            </a:fld>
            <a:endParaRPr lang="en-US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/>
              <a:t>Clique para editar o estilo do título do Modelo Global</a:t>
            </a:r>
            <a:endParaRPr lang="en-US" dirty="0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lIns="45720" tIns="0" rIns="45720" bIns="0" rtlCol="0"/>
          <a:lstStyle>
            <a:lvl1pPr>
              <a:defRPr/>
            </a:lvl1pPr>
          </a:lstStyle>
          <a:p>
            <a:pPr lvl="0" rtl="0"/>
            <a:r>
              <a:rPr lang="pt-pt" dirty="0"/>
              <a:t>Clique para editar os Estilos de texto do modelo global</a:t>
            </a:r>
          </a:p>
          <a:p>
            <a:pPr lvl="1" rtl="0"/>
            <a:r>
              <a:rPr lang="pt-pt" dirty="0"/>
              <a:t>Segundo nível</a:t>
            </a:r>
          </a:p>
          <a:p>
            <a:pPr lvl="2" rtl="0"/>
            <a:r>
              <a:rPr lang="pt-pt" dirty="0"/>
              <a:t>Terceiro nível</a:t>
            </a:r>
          </a:p>
          <a:p>
            <a:pPr lvl="3" rtl="0"/>
            <a:r>
              <a:rPr lang="pt-pt" dirty="0"/>
              <a:t>Quarto nível</a:t>
            </a:r>
          </a:p>
          <a:p>
            <a:pPr lvl="4" rtl="0"/>
            <a:r>
              <a:rPr lang="pt-pt" dirty="0"/>
              <a:t>Quinto nível</a:t>
            </a:r>
            <a:endParaRPr lang="en-US" dirty="0"/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22BAA2-AC6B-4746-8053-EDC8606E535A}" type="datetime1">
              <a:rPr lang="pt-PT" smtClean="0"/>
              <a:t>13/01/2021</a:t>
            </a:fld>
            <a:endParaRPr lang="en-US" dirty="0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pt-pt" dirty="0"/>
              <a:t>Clique para editar o estilo do título do Modelo Global</a:t>
            </a:r>
            <a:endParaRPr lang="en-US" dirty="0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EDC9CF0-46A2-4AC7-9FA2-8EC67FAC0032}" type="datetime1">
              <a:rPr lang="pt-PT" smtClean="0"/>
              <a:t>13/01/2021</a:t>
            </a:fld>
            <a:endParaRPr lang="en-US" dirty="0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Marcador de Posição do Número do Diapositivo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/>
              <a:t>Clique para editar o estilo do título do Modelo Global</a:t>
            </a:r>
            <a:endParaRPr lang="en-US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C3D2EF-A9F1-401A-8C02-1662D96CBA0D}" type="datetime1">
              <a:rPr lang="pt-PT" smtClean="0"/>
              <a:t>13/01/2021</a:t>
            </a:fld>
            <a:endParaRPr lang="en-US" dirty="0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c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t-pt" dirty="0"/>
              <a:t>Clique para editar o estilo do título do Modelo Global</a:t>
            </a:r>
            <a:endParaRPr lang="en-US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3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PT"/>
              <a:t>Clique para editar os estilos do texto de Modelo Global</a:t>
            </a:r>
          </a:p>
        </p:txBody>
      </p:sp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582FB0-8268-4450-AEFB-7C755E727544}" type="datetime1">
              <a:rPr lang="pt-PT" smtClean="0"/>
              <a:t>13/01/2021</a:t>
            </a:fld>
            <a:endParaRPr lang="en-US" dirty="0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Marcador de Posição do Número do Diapositivo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/>
              <a:t>Clique para editar o estilo do título do Modelo Global</a:t>
            </a:r>
            <a:endParaRPr lang="en-US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 hasCustomPrompt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pt-pt" dirty="0"/>
              <a:t>Clique para editar os Estilos de texto do modelo global</a:t>
            </a:r>
          </a:p>
          <a:p>
            <a:pPr lvl="1" rtl="0"/>
            <a:r>
              <a:rPr lang="pt-pt" dirty="0"/>
              <a:t>Segundo nível</a:t>
            </a:r>
          </a:p>
          <a:p>
            <a:pPr lvl="2" rtl="0"/>
            <a:r>
              <a:rPr lang="pt-pt" dirty="0"/>
              <a:t>Terceiro nível</a:t>
            </a:r>
          </a:p>
          <a:p>
            <a:pPr lvl="3" rtl="0"/>
            <a:r>
              <a:rPr lang="pt-pt" dirty="0"/>
              <a:t>Quarto nível</a:t>
            </a:r>
          </a:p>
          <a:p>
            <a:pPr lvl="4" rtl="0"/>
            <a:r>
              <a:rPr lang="pt-pt" dirty="0"/>
              <a:t>Quinto nível</a:t>
            </a:r>
            <a:endParaRPr lang="en-US" dirty="0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pt-pt" dirty="0"/>
              <a:t>Clique para editar os Estilos de texto do modelo global</a:t>
            </a:r>
          </a:p>
          <a:p>
            <a:pPr lvl="1" rtl="0"/>
            <a:r>
              <a:rPr lang="pt-pt" dirty="0"/>
              <a:t>Segundo nível</a:t>
            </a:r>
          </a:p>
          <a:p>
            <a:pPr lvl="2" rtl="0"/>
            <a:r>
              <a:rPr lang="pt-pt" dirty="0"/>
              <a:t>Terceiro nível</a:t>
            </a:r>
          </a:p>
          <a:p>
            <a:pPr lvl="3" rtl="0"/>
            <a:r>
              <a:rPr lang="pt-pt" dirty="0"/>
              <a:t>Quarto nível</a:t>
            </a:r>
          </a:p>
          <a:p>
            <a:pPr lvl="4" rtl="0"/>
            <a:r>
              <a:rPr lang="pt-pt" dirty="0"/>
              <a:t>Quinto nível</a:t>
            </a:r>
            <a:endParaRPr lang="en-US" dirty="0"/>
          </a:p>
        </p:txBody>
      </p:sp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E0A07F-0364-433A-B636-12526FBF2765}" type="datetime1">
              <a:rPr lang="pt-PT" smtClean="0"/>
              <a:t>13/01/2021</a:t>
            </a:fld>
            <a:endParaRPr lang="en-US" dirty="0"/>
          </a:p>
        </p:txBody>
      </p:sp>
      <p:sp>
        <p:nvSpPr>
          <p:cNvPr id="9" name="Marcador de Posição do Rodapé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Marcador de Posição do Número do Diapositivo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/>
              <a:t>Clique para editar o estilo do título do Modelo Global</a:t>
            </a:r>
            <a:endParaRPr lang="en-US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 hasCustomPrompt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dirty="0"/>
              <a:t>Clique para editar os estilos de texto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 hasCustomPrompt="1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pt-pt" dirty="0"/>
              <a:t>Clique para editar os Estilos de texto do modelo global</a:t>
            </a:r>
          </a:p>
          <a:p>
            <a:pPr lvl="1" rtl="0"/>
            <a:r>
              <a:rPr lang="pt-pt" dirty="0"/>
              <a:t>Segundo nível</a:t>
            </a:r>
          </a:p>
          <a:p>
            <a:pPr lvl="2" rtl="0"/>
            <a:r>
              <a:rPr lang="pt-pt" dirty="0"/>
              <a:t>Terceiro nível</a:t>
            </a:r>
          </a:p>
          <a:p>
            <a:pPr lvl="3" rtl="0"/>
            <a:r>
              <a:rPr lang="pt-pt" dirty="0"/>
              <a:t>Quarto nível</a:t>
            </a:r>
          </a:p>
          <a:p>
            <a:pPr lvl="4" rtl="0"/>
            <a:r>
              <a:rPr lang="pt-pt" dirty="0"/>
              <a:t>Quinto nível</a:t>
            </a:r>
            <a:endParaRPr lang="en-US" dirty="0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pt" dirty="0"/>
              <a:t>Clique para editar os estilos de texto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 hasCustomPrompt="1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pt-pt" dirty="0"/>
              <a:t>Clique para editar os estilos de texto do Modelo Global</a:t>
            </a:r>
          </a:p>
          <a:p>
            <a:pPr lvl="1" rtl="0"/>
            <a:r>
              <a:rPr lang="pt-pt" dirty="0"/>
              <a:t>Segundo nível</a:t>
            </a:r>
          </a:p>
          <a:p>
            <a:pPr lvl="2" rtl="0"/>
            <a:r>
              <a:rPr lang="pt-pt" dirty="0"/>
              <a:t>Terceiro nível</a:t>
            </a:r>
          </a:p>
          <a:p>
            <a:pPr lvl="3" rtl="0"/>
            <a:r>
              <a:rPr lang="pt-pt" dirty="0"/>
              <a:t>Quarto nível</a:t>
            </a:r>
          </a:p>
          <a:p>
            <a:pPr lvl="4" rtl="0"/>
            <a:r>
              <a:rPr lang="pt-pt" dirty="0"/>
              <a:t>Quinto nível</a:t>
            </a:r>
            <a:endParaRPr lang="en-US" dirty="0"/>
          </a:p>
        </p:txBody>
      </p:sp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5BCC9B-3D00-4038-B827-05429894F1D1}" type="datetime1">
              <a:rPr lang="pt-PT" smtClean="0"/>
              <a:t>13/01/2021</a:t>
            </a:fld>
            <a:endParaRPr lang="en-US" dirty="0"/>
          </a:p>
        </p:txBody>
      </p:sp>
      <p:sp>
        <p:nvSpPr>
          <p:cNvPr id="11" name="Marcador de Posição do Rodapé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Marcador de Posição do Número do Diapositivo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pt" dirty="0"/>
              <a:t>Clique para editar o estilo do título do Modelo Global</a:t>
            </a:r>
            <a:endParaRPr lang="en-US" dirty="0"/>
          </a:p>
        </p:txBody>
      </p:sp>
      <p:sp>
        <p:nvSpPr>
          <p:cNvPr id="6" name="Marcador de Posição da Data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5B8D0D-025A-4217-B697-16EEC070DDC8}" type="datetime1">
              <a:rPr lang="pt-PT" smtClean="0"/>
              <a:t>13/01/2021</a:t>
            </a:fld>
            <a:endParaRPr lang="en-US" dirty="0"/>
          </a:p>
        </p:txBody>
      </p:sp>
      <p:sp>
        <p:nvSpPr>
          <p:cNvPr id="7" name="Marcador de Posição do Rodapé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A763092-FB88-4F2E-B7A9-6AD9CA079CD0}" type="datetime1">
              <a:rPr lang="pt-PT" smtClean="0"/>
              <a:t>13/01/2021</a:t>
            </a:fld>
            <a:endParaRPr lang="en-US" dirty="0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pt-PT"/>
              <a:t>Clique para editar os estilos do texto de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 dirty="0"/>
              <a:t>Clique para editar os estilos de 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E55777FD-C41C-4ED6-9788-E0BDB29FE28C}" type="datetime1">
              <a:rPr lang="pt-PT" smtClean="0"/>
              <a:t>13/01/2021</a:t>
            </a:fld>
            <a:endParaRPr lang="en-US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Posição da Imagem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1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E2C937DC-1FD7-45E0-8375-82F139FBDB0A}" type="datetime1">
              <a:rPr lang="pt-PT" smtClean="0"/>
              <a:t>13/01/2021</a:t>
            </a:fld>
            <a:endParaRPr lang="en-US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pt" dirty="0"/>
              <a:t>Clique para editar o estilo do título do Modelo Global</a:t>
            </a:r>
            <a:endParaRPr lang="en-US" dirty="0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pt-pt"/>
              <a:t>Clique para editar os Estilos de texto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1F5BAF06-A1C3-41CD-B482-A3F55490B9C6}" type="datetime1">
              <a:rPr lang="pt-PT" smtClean="0"/>
              <a:t>13/01/2021</a:t>
            </a:fld>
            <a:endParaRPr lang="en-US" dirty="0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0" name="Conexão Reta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tângulo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00440" y="3108019"/>
            <a:ext cx="2545563" cy="1303999"/>
          </a:xfrm>
        </p:spPr>
        <p:txBody>
          <a:bodyPr rtlCol="0">
            <a:normAutofit/>
          </a:bodyPr>
          <a:lstStyle/>
          <a:p>
            <a:pPr rtl="0"/>
            <a:r>
              <a:rPr lang="pt-PT" sz="8000" dirty="0"/>
              <a:t>DMJ</a:t>
            </a:r>
            <a:endParaRPr lang="pt-pt" sz="8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64629" y="4570057"/>
            <a:ext cx="2698056" cy="1021498"/>
          </a:xfrm>
        </p:spPr>
        <p:txBody>
          <a:bodyPr rtlCol="0">
            <a:normAutofit/>
          </a:bodyPr>
          <a:lstStyle/>
          <a:p>
            <a:pPr rtl="0"/>
            <a:r>
              <a:rPr lang="pt-PT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Informática</a:t>
            </a:r>
            <a:endParaRPr lang="pt-pt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Imagem 4" descr="Uma imagem com um edifício, espaço de repouso, banco, área lateral&#10;&#10;Descrição gerada automaticamente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Conexão Reta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4F10B12A-E572-488D-B0A3-1B4A1D4B2201}"/>
              </a:ext>
            </a:extLst>
          </p:cNvPr>
          <p:cNvSpPr txBox="1"/>
          <p:nvPr/>
        </p:nvSpPr>
        <p:spPr>
          <a:xfrm>
            <a:off x="9446003" y="5585615"/>
            <a:ext cx="30482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Grupo composto por:</a:t>
            </a:r>
          </a:p>
          <a:p>
            <a:r>
              <a:rPr lang="pt-PT" dirty="0"/>
              <a:t>Diogo Castro a035179</a:t>
            </a:r>
          </a:p>
          <a:p>
            <a:r>
              <a:rPr lang="pt-PT" dirty="0"/>
              <a:t>Marco Martins a035177</a:t>
            </a:r>
          </a:p>
          <a:p>
            <a:r>
              <a:rPr lang="pt-PT" dirty="0"/>
              <a:t>João Carvalho a035140</a:t>
            </a:r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ângulo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19040" y="0"/>
            <a:ext cx="4353886" cy="1905000"/>
          </a:xfrm>
        </p:spPr>
        <p:txBody>
          <a:bodyPr rtlCol="0" anchor="ctr">
            <a:normAutofit/>
          </a:bodyPr>
          <a:lstStyle/>
          <a:p>
            <a:pPr lvl="0" algn="ctr" rtl="0"/>
            <a:r>
              <a:rPr lang="pt-PT" sz="4800" i="1" dirty="0">
                <a:solidFill>
                  <a:srgbClr val="FFFFFF"/>
                </a:solidFill>
              </a:rPr>
              <a:t>Index.css</a:t>
            </a:r>
            <a:endParaRPr lang="pt-pt" sz="4800" i="1" dirty="0">
              <a:solidFill>
                <a:srgbClr val="FFFFFF"/>
              </a:solidFill>
            </a:endParaRP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A2B29A4-2C1A-4024-91BD-BCA218DBB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08" y="1832690"/>
            <a:ext cx="2198506" cy="407281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A912A61-1B4D-46B2-B789-ECA19B82F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152" y="1459685"/>
            <a:ext cx="2247504" cy="523944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B464818-3281-4A7E-BF29-90E93D98C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8408" y="302003"/>
            <a:ext cx="2229684" cy="625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4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ângulo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97671" y="8389"/>
            <a:ext cx="5561901" cy="1905000"/>
          </a:xfrm>
        </p:spPr>
        <p:txBody>
          <a:bodyPr rtlCol="0" anchor="ctr">
            <a:normAutofit/>
          </a:bodyPr>
          <a:lstStyle/>
          <a:p>
            <a:pPr lvl="0" algn="ctr" rtl="0"/>
            <a:r>
              <a:rPr lang="pt-PT" sz="4800" i="1" dirty="0" err="1">
                <a:solidFill>
                  <a:srgbClr val="FFFFFF"/>
                </a:solidFill>
              </a:rPr>
              <a:t>Header</a:t>
            </a:r>
            <a:r>
              <a:rPr lang="pt-PT" sz="4800" i="1" dirty="0">
                <a:solidFill>
                  <a:srgbClr val="FFFFFF"/>
                </a:solidFill>
              </a:rPr>
              <a:t> e </a:t>
            </a:r>
            <a:r>
              <a:rPr lang="pt-PT" sz="4800" i="1" dirty="0" err="1">
                <a:solidFill>
                  <a:srgbClr val="FFFFFF"/>
                </a:solidFill>
              </a:rPr>
              <a:t>Footer</a:t>
            </a:r>
            <a:endParaRPr lang="pt-pt" sz="4800" i="1" dirty="0">
              <a:solidFill>
                <a:srgbClr val="FFFFFF"/>
              </a:solidFill>
            </a:endParaRP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501" y="1904999"/>
            <a:ext cx="6230045" cy="2487475"/>
          </a:xfrm>
        </p:spPr>
        <p:txBody>
          <a:bodyPr rtlCol="0">
            <a:normAutofit fontScale="92500"/>
          </a:bodyPr>
          <a:lstStyle/>
          <a:p>
            <a:r>
              <a:rPr lang="pt-PT" dirty="0" err="1">
                <a:solidFill>
                  <a:srgbClr val="FFFFFF"/>
                </a:solidFill>
              </a:rPr>
              <a:t>Header</a:t>
            </a:r>
            <a:r>
              <a:rPr lang="pt-PT" dirty="0">
                <a:solidFill>
                  <a:srgbClr val="FFFFFF"/>
                </a:solidFill>
              </a:rPr>
              <a:t> e </a:t>
            </a:r>
            <a:r>
              <a:rPr lang="pt-PT" dirty="0" err="1">
                <a:solidFill>
                  <a:srgbClr val="FFFFFF"/>
                </a:solidFill>
              </a:rPr>
              <a:t>footer</a:t>
            </a:r>
            <a:r>
              <a:rPr lang="pt-PT" dirty="0">
                <a:solidFill>
                  <a:srgbClr val="FFFFFF"/>
                </a:solidFill>
              </a:rPr>
              <a:t> foram constantemente utilizados durante as nossas páginas de html estáticas e mantiveram-se sempre iguais, com pequenas alterações para mobile, através de media </a:t>
            </a:r>
            <a:r>
              <a:rPr lang="pt-PT" dirty="0" err="1">
                <a:solidFill>
                  <a:srgbClr val="FFFFFF"/>
                </a:solidFill>
              </a:rPr>
              <a:t>queries</a:t>
            </a:r>
            <a:r>
              <a:rPr lang="pt-PT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CF3CE8B-2066-4778-BCA6-6F8644E439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82" b="91322"/>
          <a:stretch/>
        </p:blipFill>
        <p:spPr bwMode="auto">
          <a:xfrm>
            <a:off x="1045896" y="5054241"/>
            <a:ext cx="9865453" cy="42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F524225-D44A-4742-A15D-721048F52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764" y="5607917"/>
            <a:ext cx="8484066" cy="1118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2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ângulo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97671" y="8389"/>
            <a:ext cx="5561901" cy="1905000"/>
          </a:xfrm>
        </p:spPr>
        <p:txBody>
          <a:bodyPr rtlCol="0" anchor="ctr">
            <a:normAutofit/>
          </a:bodyPr>
          <a:lstStyle/>
          <a:p>
            <a:pPr lvl="0" algn="ctr" rtl="0"/>
            <a:r>
              <a:rPr lang="pt-PT" sz="4800" i="1" dirty="0" err="1">
                <a:solidFill>
                  <a:srgbClr val="FFFFFF"/>
                </a:solidFill>
              </a:rPr>
              <a:t>Header</a:t>
            </a:r>
            <a:r>
              <a:rPr lang="pt-PT" sz="4800" i="1" dirty="0">
                <a:solidFill>
                  <a:srgbClr val="FFFFFF"/>
                </a:solidFill>
              </a:rPr>
              <a:t> e </a:t>
            </a:r>
            <a:r>
              <a:rPr lang="pt-PT" sz="4800" i="1" dirty="0" err="1">
                <a:solidFill>
                  <a:srgbClr val="FFFFFF"/>
                </a:solidFill>
              </a:rPr>
              <a:t>Footer</a:t>
            </a:r>
            <a:br>
              <a:rPr lang="pt-PT" sz="4800" i="1" dirty="0">
                <a:solidFill>
                  <a:srgbClr val="FFFFFF"/>
                </a:solidFill>
              </a:rPr>
            </a:br>
            <a:r>
              <a:rPr lang="pt-PT" sz="4800" i="1" dirty="0">
                <a:solidFill>
                  <a:srgbClr val="FFFFFF"/>
                </a:solidFill>
              </a:rPr>
              <a:t>versão mobile</a:t>
            </a:r>
            <a:endParaRPr lang="pt-pt" sz="4800" i="1" dirty="0">
              <a:solidFill>
                <a:srgbClr val="FFFFFF"/>
              </a:solidFill>
            </a:endParaRP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7884" y="1995557"/>
            <a:ext cx="6007081" cy="2487475"/>
          </a:xfrm>
        </p:spPr>
        <p:txBody>
          <a:bodyPr rtlCol="0">
            <a:normAutofit fontScale="92500"/>
          </a:bodyPr>
          <a:lstStyle/>
          <a:p>
            <a:r>
              <a:rPr lang="pt-PT" dirty="0" err="1">
                <a:solidFill>
                  <a:srgbClr val="FFFFFF"/>
                </a:solidFill>
              </a:rPr>
              <a:t>Header</a:t>
            </a:r>
            <a:r>
              <a:rPr lang="pt-PT" dirty="0">
                <a:solidFill>
                  <a:srgbClr val="FFFFFF"/>
                </a:solidFill>
              </a:rPr>
              <a:t> e </a:t>
            </a:r>
            <a:r>
              <a:rPr lang="pt-PT" dirty="0" err="1">
                <a:solidFill>
                  <a:srgbClr val="FFFFFF"/>
                </a:solidFill>
              </a:rPr>
              <a:t>footer</a:t>
            </a:r>
            <a:r>
              <a:rPr lang="pt-PT" dirty="0">
                <a:solidFill>
                  <a:srgbClr val="FFFFFF"/>
                </a:solidFill>
              </a:rPr>
              <a:t> foram constantemente utilizados durante as nossas páginas de html estáticas e mantiveram-se sempre iguais, com pequenas alterações para mobile, através de media </a:t>
            </a:r>
            <a:r>
              <a:rPr lang="pt-PT" dirty="0" err="1">
                <a:solidFill>
                  <a:srgbClr val="FFFFFF"/>
                </a:solidFill>
              </a:rPr>
              <a:t>queries</a:t>
            </a:r>
            <a:r>
              <a:rPr lang="pt-PT" dirty="0">
                <a:solidFill>
                  <a:srgbClr val="FFFFFF"/>
                </a:solidFill>
              </a:rPr>
              <a:t>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369B9B3-A52D-443B-B786-42E52AD7D3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" b="90826"/>
          <a:stretch/>
        </p:blipFill>
        <p:spPr bwMode="auto">
          <a:xfrm>
            <a:off x="584501" y="5162030"/>
            <a:ext cx="3425023" cy="62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A9A0B08-7B18-4E3B-B679-50081E8D9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499" y="1617847"/>
            <a:ext cx="2507174" cy="499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73DF6845-0127-4AA7-8095-3ADBB4EFA6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8" r="1461"/>
          <a:stretch/>
        </p:blipFill>
        <p:spPr bwMode="auto">
          <a:xfrm>
            <a:off x="9038298" y="1617847"/>
            <a:ext cx="2944536" cy="499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69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ângulo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19040" y="0"/>
            <a:ext cx="4353886" cy="1905000"/>
          </a:xfrm>
        </p:spPr>
        <p:txBody>
          <a:bodyPr rtlCol="0" anchor="ctr">
            <a:normAutofit/>
          </a:bodyPr>
          <a:lstStyle/>
          <a:p>
            <a:pPr lvl="0" algn="ctr" rtl="0"/>
            <a:r>
              <a:rPr lang="pt-PT" sz="4800" i="1" dirty="0">
                <a:solidFill>
                  <a:srgbClr val="FFFFFF"/>
                </a:solidFill>
              </a:rPr>
              <a:t>SobreNós.html</a:t>
            </a:r>
            <a:endParaRPr lang="pt-pt" sz="4800" i="1" dirty="0">
              <a:solidFill>
                <a:srgbClr val="FFFFFF"/>
              </a:solidFill>
            </a:endParaRP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501" y="1904999"/>
            <a:ext cx="6230045" cy="2487475"/>
          </a:xfrm>
        </p:spPr>
        <p:txBody>
          <a:bodyPr rtlCol="0">
            <a:normAutofit fontScale="70000" lnSpcReduction="20000"/>
          </a:bodyPr>
          <a:lstStyle/>
          <a:p>
            <a:r>
              <a:rPr lang="pt-PT" dirty="0">
                <a:solidFill>
                  <a:srgbClr val="FFFFFF"/>
                </a:solidFill>
              </a:rPr>
              <a:t>Sendo apenas um página complementar, e apenas de informação, o seu código é pouco exigente, e muito básico.</a:t>
            </a:r>
          </a:p>
          <a:p>
            <a:r>
              <a:rPr lang="pt-PT" dirty="0">
                <a:solidFill>
                  <a:srgbClr val="FFFFFF"/>
                </a:solidFill>
              </a:rPr>
              <a:t>Salientamos apenas o uso de um script, para inserção dos ícones, e um link à própria página de </a:t>
            </a:r>
            <a:r>
              <a:rPr lang="pt-PT" dirty="0" err="1">
                <a:solidFill>
                  <a:srgbClr val="FFFFFF"/>
                </a:solidFill>
              </a:rPr>
              <a:t>css</a:t>
            </a:r>
            <a:r>
              <a:rPr lang="pt-PT" dirty="0">
                <a:solidFill>
                  <a:srgbClr val="FFFFFF"/>
                </a:solidFill>
              </a:rPr>
              <a:t>, na qual o código será disposto no slide seguinte</a:t>
            </a:r>
          </a:p>
          <a:p>
            <a:r>
              <a:rPr lang="pt-PT" dirty="0">
                <a:solidFill>
                  <a:srgbClr val="FFFFFF"/>
                </a:solidFill>
              </a:rPr>
              <a:t>Mantivemos, o </a:t>
            </a:r>
            <a:r>
              <a:rPr lang="pt-PT" dirty="0" err="1">
                <a:solidFill>
                  <a:srgbClr val="FFFFFF"/>
                </a:solidFill>
              </a:rPr>
              <a:t>header</a:t>
            </a:r>
            <a:r>
              <a:rPr lang="pt-PT" dirty="0">
                <a:solidFill>
                  <a:srgbClr val="FFFFFF"/>
                </a:solidFill>
              </a:rPr>
              <a:t> e o </a:t>
            </a:r>
            <a:r>
              <a:rPr lang="pt-PT" dirty="0" err="1">
                <a:solidFill>
                  <a:srgbClr val="FFFFFF"/>
                </a:solidFill>
              </a:rPr>
              <a:t>footer</a:t>
            </a:r>
            <a:r>
              <a:rPr lang="pt-PT" dirty="0">
                <a:solidFill>
                  <a:srgbClr val="FFFFFF"/>
                </a:solidFill>
              </a:rPr>
              <a:t> em todos os ficheiros html.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6A031E2-142C-458D-BA99-0EE6802CD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034" y="5738812"/>
            <a:ext cx="5981700" cy="333375"/>
          </a:xfrm>
          <a:prstGeom prst="rect">
            <a:avLst/>
          </a:prstGeom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C4F6B6E9-7886-45F6-9F68-D92747736B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" t="9514" r="2357" b="24622"/>
          <a:stretch/>
        </p:blipFill>
        <p:spPr bwMode="auto">
          <a:xfrm>
            <a:off x="6814546" y="2283861"/>
            <a:ext cx="5189254" cy="172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2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ângulo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19040" y="0"/>
            <a:ext cx="4353886" cy="1905000"/>
          </a:xfrm>
        </p:spPr>
        <p:txBody>
          <a:bodyPr rtlCol="0" anchor="ctr">
            <a:normAutofit/>
          </a:bodyPr>
          <a:lstStyle/>
          <a:p>
            <a:pPr lvl="0" algn="ctr" rtl="0"/>
            <a:r>
              <a:rPr lang="pt-PT" sz="4800" i="1" dirty="0">
                <a:solidFill>
                  <a:srgbClr val="FFFFFF"/>
                </a:solidFill>
              </a:rPr>
              <a:t>SobreNós.css</a:t>
            </a:r>
            <a:endParaRPr lang="pt-pt" sz="4800" i="1" dirty="0">
              <a:solidFill>
                <a:srgbClr val="FFFFFF"/>
              </a:solidFill>
            </a:endParaRP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47E5FA5-1725-4268-8B02-4ABB6C5B6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541" y="1468074"/>
            <a:ext cx="2838498" cy="484621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2E33E9A-6E0D-4845-ACDB-8434FA8EE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577" y="2619549"/>
            <a:ext cx="2533650" cy="1990725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9E6E5E05-D671-467C-82C0-E729C47BC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7765" y="1990900"/>
            <a:ext cx="289560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2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ângulo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292" y="0"/>
            <a:ext cx="4573381" cy="1905000"/>
          </a:xfrm>
        </p:spPr>
        <p:txBody>
          <a:bodyPr rtlCol="0" anchor="ctr">
            <a:normAutofit/>
          </a:bodyPr>
          <a:lstStyle/>
          <a:p>
            <a:pPr lvl="0" algn="ctr" rtl="0"/>
            <a:r>
              <a:rPr lang="pt-PT" sz="4800" i="1" dirty="0">
                <a:solidFill>
                  <a:srgbClr val="FFFFFF"/>
                </a:solidFill>
              </a:rPr>
              <a:t>Contactos.html</a:t>
            </a:r>
            <a:endParaRPr lang="pt-pt" sz="4800" i="1" dirty="0">
              <a:solidFill>
                <a:srgbClr val="FFFFFF"/>
              </a:solidFill>
            </a:endParaRP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3006" y="1711354"/>
            <a:ext cx="6576967" cy="2994869"/>
          </a:xfrm>
        </p:spPr>
        <p:txBody>
          <a:bodyPr rtlCol="0">
            <a:normAutofit fontScale="47500" lnSpcReduction="20000"/>
          </a:bodyPr>
          <a:lstStyle/>
          <a:p>
            <a:r>
              <a:rPr lang="pt-PT" dirty="0">
                <a:solidFill>
                  <a:srgbClr val="FFFFFF"/>
                </a:solidFill>
              </a:rPr>
              <a:t>Esta é mais um página complementar, aonde nos propusemos a inserir um formulário.</a:t>
            </a:r>
          </a:p>
          <a:p>
            <a:r>
              <a:rPr lang="pt-PT" dirty="0">
                <a:solidFill>
                  <a:srgbClr val="FFFFFF"/>
                </a:solidFill>
              </a:rPr>
              <a:t>Através do uso de uma </a:t>
            </a:r>
            <a:r>
              <a:rPr lang="pt-PT" dirty="0" err="1">
                <a:solidFill>
                  <a:srgbClr val="FFFFFF"/>
                </a:solidFill>
              </a:rPr>
              <a:t>label’s</a:t>
            </a:r>
            <a:r>
              <a:rPr lang="pt-PT" dirty="0">
                <a:solidFill>
                  <a:srgbClr val="FFFFFF"/>
                </a:solidFill>
              </a:rPr>
              <a:t> e </a:t>
            </a:r>
            <a:r>
              <a:rPr lang="pt-PT" dirty="0" err="1">
                <a:solidFill>
                  <a:srgbClr val="FFFFFF"/>
                </a:solidFill>
              </a:rPr>
              <a:t>input’s</a:t>
            </a:r>
            <a:r>
              <a:rPr lang="pt-PT" dirty="0">
                <a:solidFill>
                  <a:srgbClr val="FFFFFF"/>
                </a:solidFill>
              </a:rPr>
              <a:t>, dentro de </a:t>
            </a:r>
            <a:r>
              <a:rPr lang="pt-PT" dirty="0" err="1">
                <a:solidFill>
                  <a:srgbClr val="FFFFFF"/>
                </a:solidFill>
              </a:rPr>
              <a:t>div’s</a:t>
            </a:r>
            <a:r>
              <a:rPr lang="pt-PT" dirty="0">
                <a:solidFill>
                  <a:srgbClr val="FFFFFF"/>
                </a:solidFill>
              </a:rPr>
              <a:t>, criamos o formulário com as designações que se pode ver na imagem.</a:t>
            </a:r>
          </a:p>
          <a:p>
            <a:r>
              <a:rPr lang="pt-PT" dirty="0">
                <a:solidFill>
                  <a:srgbClr val="FFFFFF"/>
                </a:solidFill>
              </a:rPr>
              <a:t>Assim como no slide “sobre nós”, temos um script, para inserção dos ícones, e um link à própria página de </a:t>
            </a:r>
            <a:r>
              <a:rPr lang="pt-PT" dirty="0" err="1">
                <a:solidFill>
                  <a:srgbClr val="FFFFFF"/>
                </a:solidFill>
              </a:rPr>
              <a:t>css</a:t>
            </a:r>
            <a:r>
              <a:rPr lang="pt-PT" dirty="0">
                <a:solidFill>
                  <a:srgbClr val="FFFFFF"/>
                </a:solidFill>
              </a:rPr>
              <a:t>, na qual o código será disposto no slide seguinte.</a:t>
            </a:r>
          </a:p>
          <a:p>
            <a:r>
              <a:rPr lang="pt-PT" dirty="0">
                <a:solidFill>
                  <a:srgbClr val="FFFFFF"/>
                </a:solidFill>
              </a:rPr>
              <a:t>Salientando o uso de </a:t>
            </a:r>
            <a:r>
              <a:rPr lang="pt-PT" dirty="0" err="1">
                <a:solidFill>
                  <a:srgbClr val="FFFFFF"/>
                </a:solidFill>
              </a:rPr>
              <a:t>iframe</a:t>
            </a:r>
            <a:r>
              <a:rPr lang="pt-PT" dirty="0">
                <a:solidFill>
                  <a:srgbClr val="FFFFFF"/>
                </a:solidFill>
              </a:rPr>
              <a:t>, para ser colocada uma imagem do google </a:t>
            </a:r>
            <a:r>
              <a:rPr lang="pt-PT" dirty="0" err="1">
                <a:solidFill>
                  <a:srgbClr val="FFFFFF"/>
                </a:solidFill>
              </a:rPr>
              <a:t>maps</a:t>
            </a:r>
            <a:r>
              <a:rPr lang="pt-PT" dirty="0">
                <a:solidFill>
                  <a:srgbClr val="FFFFFF"/>
                </a:solidFill>
              </a:rPr>
              <a:t>.</a:t>
            </a:r>
          </a:p>
          <a:p>
            <a:r>
              <a:rPr lang="pt-PT" dirty="0">
                <a:solidFill>
                  <a:srgbClr val="FFFFFF"/>
                </a:solidFill>
              </a:rPr>
              <a:t>Integramos também um formulário aonde é possível serem colocadas dúvidas, utilizamos um </a:t>
            </a:r>
            <a:r>
              <a:rPr lang="pt-PT" dirty="0" err="1">
                <a:solidFill>
                  <a:srgbClr val="FFFFFF"/>
                </a:solidFill>
              </a:rPr>
              <a:t>select</a:t>
            </a:r>
            <a:r>
              <a:rPr lang="pt-PT" dirty="0">
                <a:solidFill>
                  <a:srgbClr val="FFFFFF"/>
                </a:solidFill>
              </a:rPr>
              <a:t>, para diferenciar os possíveis assuntos a serem questionados. (Slide seguinte)</a:t>
            </a:r>
          </a:p>
          <a:p>
            <a:r>
              <a:rPr lang="pt-PT" dirty="0">
                <a:solidFill>
                  <a:srgbClr val="FFFFFF"/>
                </a:solidFill>
              </a:rPr>
              <a:t>Mantivemos, o </a:t>
            </a:r>
            <a:r>
              <a:rPr lang="pt-PT" dirty="0" err="1">
                <a:solidFill>
                  <a:srgbClr val="FFFFFF"/>
                </a:solidFill>
              </a:rPr>
              <a:t>header</a:t>
            </a:r>
            <a:r>
              <a:rPr lang="pt-PT" dirty="0">
                <a:solidFill>
                  <a:srgbClr val="FFFFFF"/>
                </a:solidFill>
              </a:rPr>
              <a:t> e o </a:t>
            </a:r>
            <a:r>
              <a:rPr lang="pt-PT" dirty="0" err="1">
                <a:solidFill>
                  <a:srgbClr val="FFFFFF"/>
                </a:solidFill>
              </a:rPr>
              <a:t>footer</a:t>
            </a:r>
            <a:r>
              <a:rPr lang="pt-PT" dirty="0">
                <a:solidFill>
                  <a:srgbClr val="FFFFFF"/>
                </a:solidFill>
              </a:rPr>
              <a:t> em todos os ficheiros html.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6FFD926-2E92-4D4C-8589-320B707BC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66410"/>
            <a:ext cx="12192000" cy="67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94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ângulo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09292" y="0"/>
            <a:ext cx="4573381" cy="1905000"/>
          </a:xfrm>
        </p:spPr>
        <p:txBody>
          <a:bodyPr rtlCol="0" anchor="ctr">
            <a:normAutofit/>
          </a:bodyPr>
          <a:lstStyle/>
          <a:p>
            <a:pPr lvl="0" algn="ctr" rtl="0"/>
            <a:r>
              <a:rPr lang="pt-PT" sz="4800" i="1" dirty="0">
                <a:solidFill>
                  <a:srgbClr val="FFFFFF"/>
                </a:solidFill>
              </a:rPr>
              <a:t>Contactos.html</a:t>
            </a:r>
            <a:endParaRPr lang="pt-pt" sz="4800" i="1" dirty="0">
              <a:solidFill>
                <a:srgbClr val="FFFFFF"/>
              </a:solidFill>
            </a:endParaRP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7EF2D0F-36DC-4812-A141-756CC6A64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37" y="1681774"/>
            <a:ext cx="9563100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2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ângulo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19040" y="0"/>
            <a:ext cx="4353886" cy="1905000"/>
          </a:xfrm>
        </p:spPr>
        <p:txBody>
          <a:bodyPr rtlCol="0" anchor="ctr">
            <a:normAutofit/>
          </a:bodyPr>
          <a:lstStyle/>
          <a:p>
            <a:pPr lvl="0" algn="ctr" rtl="0"/>
            <a:r>
              <a:rPr lang="pt-PT" sz="4800" i="1" dirty="0">
                <a:solidFill>
                  <a:srgbClr val="FFFFFF"/>
                </a:solidFill>
              </a:rPr>
              <a:t>Contactos.css</a:t>
            </a:r>
            <a:endParaRPr lang="pt-pt" sz="4800" i="1" dirty="0">
              <a:solidFill>
                <a:srgbClr val="FFFFFF"/>
              </a:solidFill>
            </a:endParaRP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0F116BF-A911-48D6-9CCD-5374050C6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557" y="1291905"/>
            <a:ext cx="2748728" cy="536476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D4F6344-5CDD-4D53-9E3C-A235051BA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111" y="2201061"/>
            <a:ext cx="26098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2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ângulo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945" y="0"/>
            <a:ext cx="4876075" cy="1905000"/>
          </a:xfrm>
        </p:spPr>
        <p:txBody>
          <a:bodyPr rtlCol="0" anchor="ctr">
            <a:normAutofit/>
          </a:bodyPr>
          <a:lstStyle/>
          <a:p>
            <a:pPr lvl="0" algn="ctr" rtl="0"/>
            <a:r>
              <a:rPr lang="pt-PT" sz="4800" i="1" dirty="0">
                <a:solidFill>
                  <a:srgbClr val="FFFFFF"/>
                </a:solidFill>
              </a:rPr>
              <a:t>Products.xml</a:t>
            </a:r>
            <a:endParaRPr lang="pt-pt" sz="4800" i="1" dirty="0">
              <a:solidFill>
                <a:srgbClr val="FFFFFF"/>
              </a:solidFill>
            </a:endParaRP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1545" y="1585519"/>
            <a:ext cx="7868873" cy="2994869"/>
          </a:xfrm>
        </p:spPr>
        <p:txBody>
          <a:bodyPr rtlCol="0">
            <a:normAutofit/>
          </a:bodyPr>
          <a:lstStyle/>
          <a:p>
            <a:r>
              <a:rPr lang="pt-PT" dirty="0">
                <a:solidFill>
                  <a:srgbClr val="FFFFFF"/>
                </a:solidFill>
              </a:rPr>
              <a:t>A página de </a:t>
            </a:r>
            <a:r>
              <a:rPr lang="pt-PT" dirty="0" err="1">
                <a:solidFill>
                  <a:srgbClr val="FFFFFF"/>
                </a:solidFill>
              </a:rPr>
              <a:t>xml</a:t>
            </a:r>
            <a:r>
              <a:rPr lang="pt-PT" dirty="0">
                <a:solidFill>
                  <a:srgbClr val="FFFFFF"/>
                </a:solidFill>
              </a:rPr>
              <a:t> serviu-nos como suporte para armazenar todos os artigos que se pode encontrar no site, através de </a:t>
            </a:r>
            <a:r>
              <a:rPr lang="pt-PT" dirty="0" err="1">
                <a:solidFill>
                  <a:srgbClr val="FFFFFF"/>
                </a:solidFill>
              </a:rPr>
              <a:t>tags</a:t>
            </a:r>
            <a:r>
              <a:rPr lang="pt-PT" dirty="0">
                <a:solidFill>
                  <a:srgbClr val="FFFFFF"/>
                </a:solidFill>
              </a:rPr>
              <a:t>, aonde a </a:t>
            </a:r>
            <a:r>
              <a:rPr lang="pt-PT" dirty="0" err="1">
                <a:solidFill>
                  <a:srgbClr val="FFFFFF"/>
                </a:solidFill>
              </a:rPr>
              <a:t>tag</a:t>
            </a:r>
            <a:r>
              <a:rPr lang="pt-PT" dirty="0">
                <a:solidFill>
                  <a:srgbClr val="FFFFFF"/>
                </a:solidFill>
              </a:rPr>
              <a:t> principal é a </a:t>
            </a:r>
            <a:r>
              <a:rPr lang="pt-PT" dirty="0" err="1">
                <a:solidFill>
                  <a:srgbClr val="FFFFFF"/>
                </a:solidFill>
              </a:rPr>
              <a:t>store</a:t>
            </a:r>
            <a:r>
              <a:rPr lang="pt-PT" dirty="0">
                <a:solidFill>
                  <a:srgbClr val="FFFFFF"/>
                </a:solidFill>
              </a:rPr>
              <a:t> que é integrada por uma </a:t>
            </a:r>
            <a:r>
              <a:rPr lang="pt-PT" dirty="0" err="1">
                <a:solidFill>
                  <a:srgbClr val="FFFFFF"/>
                </a:solidFill>
              </a:rPr>
              <a:t>tag</a:t>
            </a:r>
            <a:r>
              <a:rPr lang="pt-PT" dirty="0">
                <a:solidFill>
                  <a:srgbClr val="FFFFFF"/>
                </a:solidFill>
              </a:rPr>
              <a:t> inferior, apelidada por “</a:t>
            </a:r>
            <a:r>
              <a:rPr lang="pt-PT" dirty="0" err="1">
                <a:solidFill>
                  <a:srgbClr val="FFFFFF"/>
                </a:solidFill>
              </a:rPr>
              <a:t>product</a:t>
            </a:r>
            <a:r>
              <a:rPr lang="pt-PT" dirty="0">
                <a:solidFill>
                  <a:srgbClr val="FFFFFF"/>
                </a:solidFill>
              </a:rPr>
              <a:t>”, dentro desta última </a:t>
            </a:r>
            <a:r>
              <a:rPr lang="pt-PT" dirty="0" err="1">
                <a:solidFill>
                  <a:srgbClr val="FFFFFF"/>
                </a:solidFill>
              </a:rPr>
              <a:t>tag</a:t>
            </a:r>
            <a:r>
              <a:rPr lang="pt-PT" dirty="0">
                <a:solidFill>
                  <a:srgbClr val="FFFFFF"/>
                </a:solidFill>
              </a:rPr>
              <a:t>, encontra-se todas as características do produto.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96B8F93-507D-41F1-AF2C-6017FE11F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21934"/>
            <a:ext cx="12192000" cy="156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354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ângulo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945" y="0"/>
            <a:ext cx="4876075" cy="1905000"/>
          </a:xfrm>
        </p:spPr>
        <p:txBody>
          <a:bodyPr rtlCol="0" anchor="ctr">
            <a:normAutofit/>
          </a:bodyPr>
          <a:lstStyle/>
          <a:p>
            <a:pPr lvl="0" algn="ctr" rtl="0"/>
            <a:r>
              <a:rPr lang="pt-PT" sz="4800" i="1" dirty="0">
                <a:solidFill>
                  <a:srgbClr val="FFFFFF"/>
                </a:solidFill>
              </a:rPr>
              <a:t>Products.xsd</a:t>
            </a:r>
            <a:endParaRPr lang="pt-pt" sz="4800" i="1" dirty="0">
              <a:solidFill>
                <a:srgbClr val="FFFFFF"/>
              </a:solidFill>
            </a:endParaRP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1040" y="1665914"/>
            <a:ext cx="6339486" cy="2994869"/>
          </a:xfrm>
        </p:spPr>
        <p:txBody>
          <a:bodyPr rtlCol="0">
            <a:normAutofit/>
          </a:bodyPr>
          <a:lstStyle/>
          <a:p>
            <a:r>
              <a:rPr lang="pt-PT" dirty="0">
                <a:solidFill>
                  <a:srgbClr val="FFFFFF"/>
                </a:solidFill>
              </a:rPr>
              <a:t>A página de </a:t>
            </a:r>
            <a:r>
              <a:rPr lang="pt-PT" dirty="0" err="1">
                <a:solidFill>
                  <a:srgbClr val="FFFFFF"/>
                </a:solidFill>
              </a:rPr>
              <a:t>xsd</a:t>
            </a:r>
            <a:r>
              <a:rPr lang="pt-PT" dirty="0">
                <a:solidFill>
                  <a:srgbClr val="FFFFFF"/>
                </a:solidFill>
              </a:rPr>
              <a:t> serviu-nos como validador para o que foi escrito no </a:t>
            </a:r>
            <a:r>
              <a:rPr lang="pt-PT" dirty="0" err="1">
                <a:solidFill>
                  <a:srgbClr val="FFFFFF"/>
                </a:solidFill>
              </a:rPr>
              <a:t>xml</a:t>
            </a:r>
            <a:r>
              <a:rPr lang="pt-PT" dirty="0">
                <a:solidFill>
                  <a:srgbClr val="FFFFFF"/>
                </a:solidFill>
              </a:rPr>
              <a:t>.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50941DC-7108-4947-A4C4-09925D0D9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651" y="1258349"/>
            <a:ext cx="4890308" cy="514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7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ângulo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4978" y="0"/>
            <a:ext cx="3902010" cy="1905000"/>
          </a:xfrm>
        </p:spPr>
        <p:txBody>
          <a:bodyPr rtlCol="0" anchor="ctr">
            <a:normAutofit/>
          </a:bodyPr>
          <a:lstStyle/>
          <a:p>
            <a:pPr lvl="0" rtl="0"/>
            <a:r>
              <a:rPr lang="pt-PT" sz="4800" i="1" dirty="0">
                <a:solidFill>
                  <a:srgbClr val="FFFFFF"/>
                </a:solidFill>
              </a:rPr>
              <a:t>Ideia inicial</a:t>
            </a:r>
            <a:endParaRPr lang="pt-pt" sz="4800" i="1" dirty="0">
              <a:solidFill>
                <a:srgbClr val="FFFFFF"/>
              </a:solidFill>
            </a:endParaRP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783" y="2520752"/>
            <a:ext cx="10058400" cy="1816495"/>
          </a:xfrm>
        </p:spPr>
        <p:txBody>
          <a:bodyPr rtlCol="0">
            <a:normAutofit fontScale="92500" lnSpcReduction="20000"/>
          </a:bodyPr>
          <a:lstStyle/>
          <a:p>
            <a:r>
              <a:rPr lang="pt-PT" dirty="0">
                <a:solidFill>
                  <a:schemeClr val="bg1"/>
                </a:solidFill>
              </a:rPr>
              <a:t>A nossa ideia inicial era desenvolver um site para uma loja de informática com o objetivo de consultar produtos. </a:t>
            </a:r>
          </a:p>
          <a:p>
            <a:r>
              <a:rPr lang="pt-PT" dirty="0">
                <a:solidFill>
                  <a:schemeClr val="bg1"/>
                </a:solidFill>
              </a:rPr>
              <a:t>No nosso site teríamos descrito vários produtos de informática como por exemplo: placas de vídeo, processadores, Motherboard, etc. </a:t>
            </a:r>
            <a:endParaRPr lang="pt-p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ângulo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4978" y="0"/>
            <a:ext cx="3902010" cy="1905000"/>
          </a:xfrm>
        </p:spPr>
        <p:txBody>
          <a:bodyPr rtlCol="0" anchor="ctr">
            <a:normAutofit/>
          </a:bodyPr>
          <a:lstStyle/>
          <a:p>
            <a:pPr lvl="0" algn="ctr" rtl="0"/>
            <a:r>
              <a:rPr lang="pt-PT" sz="4800" i="1" dirty="0">
                <a:solidFill>
                  <a:srgbClr val="FFFFFF"/>
                </a:solidFill>
              </a:rPr>
              <a:t>Sketch</a:t>
            </a:r>
            <a:endParaRPr lang="pt-pt" sz="4800" i="1" dirty="0">
              <a:solidFill>
                <a:srgbClr val="FFFFFF"/>
              </a:solidFill>
            </a:endParaRP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501" y="1904999"/>
            <a:ext cx="6230045" cy="2487475"/>
          </a:xfrm>
        </p:spPr>
        <p:txBody>
          <a:bodyPr rtlCol="0">
            <a:normAutofit fontScale="77500" lnSpcReduction="20000"/>
          </a:bodyPr>
          <a:lstStyle/>
          <a:p>
            <a:r>
              <a:rPr lang="pt-PT" dirty="0">
                <a:solidFill>
                  <a:srgbClr val="FFFFFF"/>
                </a:solidFill>
              </a:rPr>
              <a:t>A nossa ideia foi um pouco retirada do que são algumas das lojas mais conhecidas de informática.</a:t>
            </a:r>
          </a:p>
          <a:p>
            <a:r>
              <a:rPr lang="pt-PT" dirty="0">
                <a:solidFill>
                  <a:srgbClr val="FFFFFF"/>
                </a:solidFill>
              </a:rPr>
              <a:t>A ideia para a página principal era integrar as abas de “</a:t>
            </a:r>
            <a:r>
              <a:rPr lang="pt-PT" dirty="0" err="1">
                <a:solidFill>
                  <a:srgbClr val="FFFFFF"/>
                </a:solidFill>
              </a:rPr>
              <a:t>Home</a:t>
            </a:r>
            <a:r>
              <a:rPr lang="pt-PT" dirty="0">
                <a:solidFill>
                  <a:srgbClr val="FFFFFF"/>
                </a:solidFill>
              </a:rPr>
              <a:t>”, “Sobre nós”, “Categorias” e “contactos”, um secção de produtos com desconto, uma zona de avaliações e um </a:t>
            </a:r>
            <a:r>
              <a:rPr lang="pt-PT" dirty="0" err="1">
                <a:solidFill>
                  <a:srgbClr val="FFFFFF"/>
                </a:solidFill>
              </a:rPr>
              <a:t>footer</a:t>
            </a:r>
            <a:r>
              <a:rPr lang="pt-PT" dirty="0">
                <a:solidFill>
                  <a:srgbClr val="FFFFFF"/>
                </a:solidFill>
              </a:rPr>
              <a:t>, tudo isto estático.</a:t>
            </a:r>
            <a:endParaRPr lang="pt-pt" dirty="0">
              <a:solidFill>
                <a:srgbClr val="FFFFFF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DA21317-E688-4847-9EE6-38B7D7EC0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902" y="1414313"/>
            <a:ext cx="4486246" cy="346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1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ângulo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30650" y="0"/>
            <a:ext cx="4330665" cy="1905000"/>
          </a:xfrm>
        </p:spPr>
        <p:txBody>
          <a:bodyPr rtlCol="0" anchor="ctr">
            <a:normAutofit/>
          </a:bodyPr>
          <a:lstStyle/>
          <a:p>
            <a:pPr lvl="0" algn="ctr" rtl="0"/>
            <a:r>
              <a:rPr lang="pt-PT" sz="4800" i="1" dirty="0">
                <a:solidFill>
                  <a:srgbClr val="FFFFFF"/>
                </a:solidFill>
              </a:rPr>
              <a:t>Sketch Mobile</a:t>
            </a:r>
            <a:endParaRPr lang="pt-pt" sz="4800" i="1" dirty="0">
              <a:solidFill>
                <a:srgbClr val="FFFFFF"/>
              </a:solidFill>
            </a:endParaRP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8114" y="1888921"/>
            <a:ext cx="6230045" cy="2487475"/>
          </a:xfrm>
        </p:spPr>
        <p:txBody>
          <a:bodyPr rtlCol="0">
            <a:normAutofit fontScale="70000" lnSpcReduction="20000"/>
          </a:bodyPr>
          <a:lstStyle/>
          <a:p>
            <a:r>
              <a:rPr lang="pt-PT" dirty="0">
                <a:solidFill>
                  <a:srgbClr val="FFFFFF"/>
                </a:solidFill>
              </a:rPr>
              <a:t>Ainda em concordância com a nossa base inicial, a mobile não fugia muito do esquema.</a:t>
            </a:r>
          </a:p>
          <a:p>
            <a:r>
              <a:rPr lang="pt-PT" dirty="0">
                <a:solidFill>
                  <a:srgbClr val="FFFFFF"/>
                </a:solidFill>
              </a:rPr>
              <a:t>As únicas diferenças são, por exemplo: um </a:t>
            </a:r>
            <a:r>
              <a:rPr lang="pt-PT" dirty="0" err="1">
                <a:solidFill>
                  <a:srgbClr val="FFFFFF"/>
                </a:solidFill>
              </a:rPr>
              <a:t>header</a:t>
            </a:r>
            <a:r>
              <a:rPr lang="pt-PT" dirty="0">
                <a:solidFill>
                  <a:srgbClr val="FFFFFF"/>
                </a:solidFill>
              </a:rPr>
              <a:t> mais compacto, uma barra de pesquisa mais curta, os artigos apresentados na vertical, e apenas uma adaptação através de media </a:t>
            </a:r>
            <a:r>
              <a:rPr lang="pt-PT" dirty="0" err="1">
                <a:solidFill>
                  <a:srgbClr val="FFFFFF"/>
                </a:solidFill>
              </a:rPr>
              <a:t>queries</a:t>
            </a:r>
            <a:r>
              <a:rPr lang="pt-PT" dirty="0">
                <a:solidFill>
                  <a:srgbClr val="FFFFFF"/>
                </a:solidFill>
              </a:rPr>
              <a:t> do resto do nosso modelo de html.</a:t>
            </a:r>
            <a:endParaRPr lang="pt-pt" dirty="0">
              <a:solidFill>
                <a:srgbClr val="FFFFFF"/>
              </a:solidFill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EB61CDE8-CC2A-465D-ACD0-26D3BCB358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458"/>
          <a:stretch/>
        </p:blipFill>
        <p:spPr>
          <a:xfrm>
            <a:off x="7611782" y="1523838"/>
            <a:ext cx="1839884" cy="294749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A71EA27-6B00-4158-A72A-797749056A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" t="46983"/>
          <a:stretch/>
        </p:blipFill>
        <p:spPr>
          <a:xfrm>
            <a:off x="9782351" y="950822"/>
            <a:ext cx="2080470" cy="371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620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ângulo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30650" y="0"/>
            <a:ext cx="4330665" cy="1905000"/>
          </a:xfrm>
        </p:spPr>
        <p:txBody>
          <a:bodyPr rtlCol="0" anchor="ctr">
            <a:normAutofit/>
          </a:bodyPr>
          <a:lstStyle/>
          <a:p>
            <a:pPr lvl="0" algn="ctr" rtl="0"/>
            <a:r>
              <a:rPr lang="pt-PT" sz="4800" i="1" dirty="0" err="1">
                <a:solidFill>
                  <a:srgbClr val="FFFFFF"/>
                </a:solidFill>
              </a:rPr>
              <a:t>SiteMap</a:t>
            </a:r>
            <a:endParaRPr lang="pt-pt" sz="4800" i="1" dirty="0">
              <a:solidFill>
                <a:srgbClr val="FFFFFF"/>
              </a:solidFill>
            </a:endParaRP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C8498B4-BE6B-40AE-93F3-A4642FAF0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0705" y="2101604"/>
            <a:ext cx="5950554" cy="343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8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ângulo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4978" y="0"/>
            <a:ext cx="3902010" cy="1905000"/>
          </a:xfrm>
        </p:spPr>
        <p:txBody>
          <a:bodyPr rtlCol="0" anchor="ctr">
            <a:normAutofit/>
          </a:bodyPr>
          <a:lstStyle/>
          <a:p>
            <a:pPr lvl="0" algn="ctr" rtl="0"/>
            <a:r>
              <a:rPr lang="pt-PT" sz="4800" i="1" dirty="0">
                <a:solidFill>
                  <a:srgbClr val="FFFFFF"/>
                </a:solidFill>
              </a:rPr>
              <a:t>Index.html</a:t>
            </a:r>
            <a:endParaRPr lang="pt-pt" sz="4800" i="1" dirty="0">
              <a:solidFill>
                <a:srgbClr val="FFFFFF"/>
              </a:solidFill>
            </a:endParaRP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4501" y="1904999"/>
            <a:ext cx="6230045" cy="2487475"/>
          </a:xfrm>
        </p:spPr>
        <p:txBody>
          <a:bodyPr rtlCol="0">
            <a:normAutofit fontScale="70000" lnSpcReduction="20000"/>
          </a:bodyPr>
          <a:lstStyle/>
          <a:p>
            <a:r>
              <a:rPr lang="pt-PT" dirty="0">
                <a:solidFill>
                  <a:srgbClr val="FFFFFF"/>
                </a:solidFill>
              </a:rPr>
              <a:t>Sendo esta a nossa página principal, o objetivo era através de um </a:t>
            </a:r>
            <a:r>
              <a:rPr lang="pt-PT" dirty="0" err="1">
                <a:solidFill>
                  <a:srgbClr val="FFFFFF"/>
                </a:solidFill>
              </a:rPr>
              <a:t>loaddata</a:t>
            </a:r>
            <a:r>
              <a:rPr lang="pt-PT" dirty="0">
                <a:solidFill>
                  <a:srgbClr val="FFFFFF"/>
                </a:solidFill>
              </a:rPr>
              <a:t> carregar os artigos já criados no </a:t>
            </a:r>
            <a:r>
              <a:rPr lang="pt-PT" dirty="0" err="1">
                <a:solidFill>
                  <a:srgbClr val="FFFFFF"/>
                </a:solidFill>
              </a:rPr>
              <a:t>xml</a:t>
            </a:r>
            <a:r>
              <a:rPr lang="pt-PT" dirty="0">
                <a:solidFill>
                  <a:srgbClr val="FFFFFF"/>
                </a:solidFill>
              </a:rPr>
              <a:t>, utilizando funções de </a:t>
            </a:r>
            <a:r>
              <a:rPr lang="pt-PT" dirty="0" err="1">
                <a:solidFill>
                  <a:srgbClr val="FFFFFF"/>
                </a:solidFill>
              </a:rPr>
              <a:t>javascript</a:t>
            </a:r>
            <a:r>
              <a:rPr lang="pt-PT" dirty="0">
                <a:solidFill>
                  <a:srgbClr val="FFFFFF"/>
                </a:solidFill>
              </a:rPr>
              <a:t>, implementadas no ficheiro de “show-</a:t>
            </a:r>
            <a:r>
              <a:rPr lang="pt-PT" dirty="0" err="1">
                <a:solidFill>
                  <a:srgbClr val="FFFFFF"/>
                </a:solidFill>
              </a:rPr>
              <a:t>promotions</a:t>
            </a:r>
            <a:r>
              <a:rPr lang="pt-PT" dirty="0">
                <a:solidFill>
                  <a:srgbClr val="FFFFFF"/>
                </a:solidFill>
              </a:rPr>
              <a:t>.</a:t>
            </a:r>
          </a:p>
          <a:p>
            <a:r>
              <a:rPr lang="pt-PT" dirty="0">
                <a:solidFill>
                  <a:srgbClr val="FFFFFF"/>
                </a:solidFill>
              </a:rPr>
              <a:t>Inserimos ainda uma aba de avaliação para o cliente, bastante básica, o código  pode ser visto no slide seguinte.</a:t>
            </a:r>
          </a:p>
          <a:p>
            <a:r>
              <a:rPr lang="pt-PT" dirty="0">
                <a:solidFill>
                  <a:srgbClr val="FFFFFF"/>
                </a:solidFill>
              </a:rPr>
              <a:t>O resultado final é o visto nestas duas imagens.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E129FE8-AED4-4463-B1CE-728533A73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980" y="4968419"/>
            <a:ext cx="6251248" cy="188958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A991C36-D569-4D34-982A-4A483BB2A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29" t="12748" r="35812" b="39942"/>
          <a:stretch/>
        </p:blipFill>
        <p:spPr bwMode="auto">
          <a:xfrm>
            <a:off x="7327083" y="2030136"/>
            <a:ext cx="4353886" cy="1602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AC86FA2-B190-4D82-A48F-2733BA10CB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6" r="5941"/>
          <a:stretch/>
        </p:blipFill>
        <p:spPr>
          <a:xfrm>
            <a:off x="6937328" y="3935136"/>
            <a:ext cx="5133396" cy="133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798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ângulo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44978" y="0"/>
            <a:ext cx="3902010" cy="1905000"/>
          </a:xfrm>
        </p:spPr>
        <p:txBody>
          <a:bodyPr rtlCol="0" anchor="ctr">
            <a:normAutofit/>
          </a:bodyPr>
          <a:lstStyle/>
          <a:p>
            <a:pPr lvl="0" algn="ctr" rtl="0"/>
            <a:r>
              <a:rPr lang="pt-PT" sz="4800" i="1" dirty="0">
                <a:solidFill>
                  <a:srgbClr val="FFFFFF"/>
                </a:solidFill>
              </a:rPr>
              <a:t>Index.html</a:t>
            </a:r>
            <a:endParaRPr lang="pt-pt" sz="4800" i="1" dirty="0">
              <a:solidFill>
                <a:srgbClr val="FFFFFF"/>
              </a:solidFill>
            </a:endParaRP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9B9D79B-D040-4CD5-840D-7D67D115D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027" y="1495514"/>
            <a:ext cx="6199912" cy="504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87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ângulo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58195" y="-41945"/>
            <a:ext cx="6075575" cy="1905000"/>
          </a:xfrm>
        </p:spPr>
        <p:txBody>
          <a:bodyPr rtlCol="0" anchor="ctr">
            <a:normAutofit fontScale="90000"/>
          </a:bodyPr>
          <a:lstStyle/>
          <a:p>
            <a:pPr lvl="0" algn="ctr" rtl="0"/>
            <a:r>
              <a:rPr lang="pt-PT" sz="4800" i="1" dirty="0">
                <a:solidFill>
                  <a:srgbClr val="FFFFFF"/>
                </a:solidFill>
              </a:rPr>
              <a:t>Ligação Index.html e Show_promotion.js</a:t>
            </a:r>
            <a:endParaRPr lang="pt-pt" sz="4800" i="1" dirty="0">
              <a:solidFill>
                <a:srgbClr val="FFFFFF"/>
              </a:solidFill>
            </a:endParaRP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5801BA6-56DA-422A-9FB8-E5735A612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757" y="1615932"/>
            <a:ext cx="5142452" cy="493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3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tângulo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18687" y="8389"/>
            <a:ext cx="5354592" cy="1905000"/>
          </a:xfrm>
        </p:spPr>
        <p:txBody>
          <a:bodyPr rtlCol="0" anchor="ctr">
            <a:normAutofit/>
          </a:bodyPr>
          <a:lstStyle/>
          <a:p>
            <a:pPr lvl="0" algn="ctr" rtl="0"/>
            <a:r>
              <a:rPr lang="pt-PT" sz="4800" i="1" dirty="0">
                <a:solidFill>
                  <a:srgbClr val="FFFFFF"/>
                </a:solidFill>
              </a:rPr>
              <a:t>ShowPromotion.js</a:t>
            </a:r>
            <a:endParaRPr lang="pt-pt" sz="4800" i="1" dirty="0">
              <a:solidFill>
                <a:srgbClr val="FFFFFF"/>
              </a:solidFill>
            </a:endParaRP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3006" y="1711354"/>
            <a:ext cx="6576967" cy="2994869"/>
          </a:xfrm>
        </p:spPr>
        <p:txBody>
          <a:bodyPr rtlCol="0">
            <a:normAutofit/>
          </a:bodyPr>
          <a:lstStyle/>
          <a:p>
            <a:r>
              <a:rPr lang="pt-PT" dirty="0">
                <a:solidFill>
                  <a:srgbClr val="FFFFFF"/>
                </a:solidFill>
              </a:rPr>
              <a:t>Como visto anteriormente, o “show-</a:t>
            </a:r>
            <a:r>
              <a:rPr lang="pt-PT" dirty="0" err="1">
                <a:solidFill>
                  <a:srgbClr val="FFFFFF"/>
                </a:solidFill>
              </a:rPr>
              <a:t>promotion</a:t>
            </a:r>
            <a:r>
              <a:rPr lang="pt-PT" dirty="0">
                <a:solidFill>
                  <a:srgbClr val="FFFFFF"/>
                </a:solidFill>
              </a:rPr>
              <a:t>” faz a ligação entre o </a:t>
            </a:r>
            <a:r>
              <a:rPr lang="pt-PT" dirty="0" err="1">
                <a:solidFill>
                  <a:srgbClr val="FFFFFF"/>
                </a:solidFill>
              </a:rPr>
              <a:t>xml</a:t>
            </a:r>
            <a:r>
              <a:rPr lang="pt-PT" dirty="0">
                <a:solidFill>
                  <a:srgbClr val="FFFFFF"/>
                </a:solidFill>
              </a:rPr>
              <a:t> e o html, inclusive através de um ciclo for, conseguimos implementar o menu de </a:t>
            </a:r>
            <a:r>
              <a:rPr lang="pt-PT" dirty="0" err="1">
                <a:solidFill>
                  <a:srgbClr val="FFFFFF"/>
                </a:solidFill>
              </a:rPr>
              <a:t>dropdown</a:t>
            </a:r>
            <a:r>
              <a:rPr lang="pt-PT" dirty="0">
                <a:solidFill>
                  <a:srgbClr val="FFFFFF"/>
                </a:solidFill>
              </a:rPr>
              <a:t>, como pode ser visto, na imagem abaixo.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C47B3F3-1E45-4AD1-901D-662849B25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912" y="1479646"/>
            <a:ext cx="4053172" cy="464469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0DA7FF1-E0C6-4B05-8C96-A628208E8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224" y="4984860"/>
            <a:ext cx="5645576" cy="184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39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965_TF56160789" id="{81F3A797-2DB1-43D6-A0DF-052D6582437D}" vid="{63A9F976-DBE9-4804-AF5A-308C077DB90B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{D94AC423-678E-4FFB-BB51-53D1C831D47F}tf56160789_win32</Template>
  <TotalTime>264</TotalTime>
  <Words>671</Words>
  <Application>Microsoft Office PowerPoint</Application>
  <PresentationFormat>Ecrã Panorâmico</PresentationFormat>
  <Paragraphs>47</Paragraphs>
  <Slides>19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19</vt:i4>
      </vt:variant>
    </vt:vector>
  </HeadingPairs>
  <TitlesOfParts>
    <vt:vector size="23" baseType="lpstr">
      <vt:lpstr>Bookman Old Style</vt:lpstr>
      <vt:lpstr>Calibri</vt:lpstr>
      <vt:lpstr>Franklin Gothic Book</vt:lpstr>
      <vt:lpstr>1_RetrospectVTI</vt:lpstr>
      <vt:lpstr>DMJ</vt:lpstr>
      <vt:lpstr>Ideia inicial</vt:lpstr>
      <vt:lpstr>Sketch</vt:lpstr>
      <vt:lpstr>Sketch Mobile</vt:lpstr>
      <vt:lpstr>SiteMap</vt:lpstr>
      <vt:lpstr>Index.html</vt:lpstr>
      <vt:lpstr>Index.html</vt:lpstr>
      <vt:lpstr>Ligação Index.html e Show_promotion.js</vt:lpstr>
      <vt:lpstr>ShowPromotion.js</vt:lpstr>
      <vt:lpstr>Index.css</vt:lpstr>
      <vt:lpstr>Header e Footer</vt:lpstr>
      <vt:lpstr>Header e Footer versão mobile</vt:lpstr>
      <vt:lpstr>SobreNós.html</vt:lpstr>
      <vt:lpstr>SobreNós.css</vt:lpstr>
      <vt:lpstr>Contactos.html</vt:lpstr>
      <vt:lpstr>Contactos.html</vt:lpstr>
      <vt:lpstr>Contactos.css</vt:lpstr>
      <vt:lpstr>Products.xml</vt:lpstr>
      <vt:lpstr>Products.xsd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DMJ</dc:title>
  <dc:creator>João Carvalho</dc:creator>
  <cp:lastModifiedBy>João Carvalho</cp:lastModifiedBy>
  <cp:revision>16</cp:revision>
  <dcterms:created xsi:type="dcterms:W3CDTF">2021-01-13T19:17:58Z</dcterms:created>
  <dcterms:modified xsi:type="dcterms:W3CDTF">2021-01-13T23:43:58Z</dcterms:modified>
</cp:coreProperties>
</file>